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tif" ContentType="image/tiff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1.tif" ContentType="image/tiff"/>
  <Override PartName="/ppt/media/image2.png" ContentType="image/png"/>
  <Override PartName="/ppt/media/image22.tif" ContentType="image/tiff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tif" ContentType="image/tiff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notes'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417338-D41C-4705-A583-5969716FEE52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FB85830-7735-4AE8-AB4E-701266ADA69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Josh, Ryan, Alice and Ian are from the Next Generation Computational Modelling Group.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9E021E1-441D-43C0-BCB1-08E02DEE8FE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RSG led by SH and JR,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Based in Electronics and Computer Science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We hire out our software engineers across the University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Any faculty, any discipline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You can hire us to help you!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4F08C5-F1F6-4E34-A9BD-E0D401C2334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a national level…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help people improve their software and how they develop it,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train others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assigned coordinator for SWC and DC in the UK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investigate issues related to software more generally...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Run events to look into these issues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Work in policy – recognition for Research Software Engineers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3744FE-4810-4639-9226-341D6361884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B647AE-F7E3-4BDD-8E53-17F81C6F787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How to do repetitive tasks automatically…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Not just about learning commands: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Going to teach a basic </a:t>
            </a:r>
            <a:r>
              <a:rPr b="1" i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working understanding</a:t>
            </a:r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of the shell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Core things like the filesystem, what happens you run a program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But… a few things: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Hard things that took hours become easy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[learner story]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Participant whose work was transformed by what they learnt they could do with Bash.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08D600-C174-40C2-8386-BF610DE93F2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A lot of the time you need more flexibility, granularity, control over processing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 the shell can’t really provide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Beyond syntax: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Want to teach core skills you can apply after the workshop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So teach by working example, not abstract lectures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Show how to build programs step-by-step: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Going to use a basic climate modelling example based on real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Slowly build a program over time to process this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As we go, teach how to build code that is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Understandable (and reusable) by others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Code comments, when and how to do it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Modularity – as program grows, when and how do you start breaking down the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Program into separate functions and modules?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EB7B81-E757-4125-A0BC-726A1C53D12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A place to store and manage software code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Q: who here uses version control to develop software?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Avoid ‘dead laptop, lost code’ syndrome,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But it goes much further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It stores a complete history of software as it’s been developed over time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Can really help to overcome the situation commonly faced on the right...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Lightning talk at the Software Sustainabilty Institute’s annual CW earlier this year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Andrew Walker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Just one of many examples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Did talk as message to his former self 10 years ago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Along with modular design and automation -- version control!!!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When you know it, and use it, you can’t live without it!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Real power is when you work as part of a team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(Answering these questions…)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B0A80F-10DA-4606-A697-5432F840F0E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8F813B1-7B5F-439C-90F4-5084719F343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2B3B8B-FC50-4535-A18D-FED7C058F36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Been involved with Software Carpentry since 2012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Taught at 12 Software Carpentry workshops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also train up new instructors for Software and Data Carpentry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4A809CC-235C-4B4C-9F0D-3574FF5E8F8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8A3C090-BC52-4450-BA7F-65C7B1BCF02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Don’t harass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Communicate appropriately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polite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 professional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FCC5E0-71AB-48F4-8937-E6E22FA7C15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7AF1B1-69D7-4651-B06D-2C033EBB66F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78947B2-0334-490D-8000-7D830058015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604166A-03C2-4880-B6BD-ED502A901F6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BA5315-3ED1-4862-9454-EF321277C61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writing software is important in what we do…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a means to an end – e.g. doing research, gettting result to publish.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so is the practice of doing ‘science’!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do science to get a result, publish that.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why is it that the practice of developing software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 given the same attention as the practice of ‘science’?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pharmacology, have strict protocols to follow in the lab.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not with developing software?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both produce results, doesn’t software deserve the same attention?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5817B5-73CF-4468-82A9-5811F2D73E0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should care about the software that underpins research!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survey conducted by SSI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of researchers at 15 Russell Group universities in 2014,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To find out about their software use and background.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Perhaps 220,000 researchers in the UK…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417 respondents. Whilst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- 92% of researchers said they use software in their research,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69% that it’s fundamental to their results,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over half of their time is spent developing code,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90% have learned software development skills themselves.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That’s potentially a lot of people writing code!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 code generates results!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Results go into papers!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Papers are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Ergo, software is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62B5F6-21CC-405C-85BE-749C2BA95A3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should care about the software that underpins research!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survey conducted by SSI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of researchers at 15 Russell Group universities in 2014,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To find out about their software use and background.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Perhaps 220,000 researchers in the UK…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417 respondents. Whilst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- 92% of researchers said they use software in their research,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69% that it’s fundamental to their results,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over half of their time is spent developing code,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90% have learned software development skills themselves.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That’s potentially a lot of people writing code!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 code generates results!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Results go into papers!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Papers are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Ergo, software is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E6AC8DC-22E8-4678-AF61-0031C579979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should care about the software that underpins research!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survey conducted by SSI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of researchers at 15 Russell Group universities in 2014,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To find out about their software use and background.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Perhaps 220,000 researchers in the UK…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417 respondents. Whilst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- 92% of researchers said they use software in their research,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69% that it’s fundamental to their results,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over half of their time is spent developing code,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90% have learned software development skills themselves.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That’s potentially a lot of people writing code!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 code generates results!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Results go into papers!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Papers are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Ergo, software is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265EB2-E6C1-4D9D-96DD-A36F7D2EDFD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should care about the software that underpins research!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survey conducted by SSI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of researchers at 15 Russell Group universities in 2014,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To find out about their software use and background.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Perhaps 220,000 researchers in the UK…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417 respondents. Whilst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- 92% of researchers said they use software in their research,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69% that it’s fundamental to their results,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- and over half of their time is spent developing code,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90% have learned software development skills themselves.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That’s potentially a lot of people writing code!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That code generates results!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Results go into papers!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Papers are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MS PGothic"/>
              </a:rPr>
              <a:t>Ergo, software is important!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FD4532-DBE6-45F4-9DAA-996C2FA52B0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138024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4" descr=""/>
          <p:cNvPicPr/>
          <p:nvPr/>
        </p:nvPicPr>
        <p:blipFill>
          <a:blip r:embed="rId2"/>
          <a:stretch/>
        </p:blipFill>
        <p:spPr>
          <a:xfrm>
            <a:off x="7416360" y="24480"/>
            <a:ext cx="1488600" cy="63144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3"/>
          <a:stretch/>
        </p:blipFill>
        <p:spPr>
          <a:xfrm>
            <a:off x="7650720" y="691560"/>
            <a:ext cx="1276920" cy="68904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3280" cy="138024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" name="Picture 4" descr=""/>
          <p:cNvPicPr/>
          <p:nvPr/>
        </p:nvPicPr>
        <p:blipFill>
          <a:blip r:embed="rId2"/>
          <a:stretch/>
        </p:blipFill>
        <p:spPr>
          <a:xfrm>
            <a:off x="7416360" y="24480"/>
            <a:ext cx="1488600" cy="631440"/>
          </a:xfrm>
          <a:prstGeom prst="rect">
            <a:avLst/>
          </a:prstGeom>
          <a:ln>
            <a:noFill/>
          </a:ln>
        </p:spPr>
      </p:pic>
      <p:pic>
        <p:nvPicPr>
          <p:cNvPr id="41" name="Picture 8" descr=""/>
          <p:cNvPicPr/>
          <p:nvPr/>
        </p:nvPicPr>
        <p:blipFill>
          <a:blip r:embed="rId3"/>
          <a:stretch/>
        </p:blipFill>
        <p:spPr>
          <a:xfrm>
            <a:off x="7650720" y="691560"/>
            <a:ext cx="1276920" cy="68904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10" descr=""/>
          <p:cNvPicPr/>
          <p:nvPr/>
        </p:nvPicPr>
        <p:blipFill>
          <a:blip r:embed="rId4"/>
          <a:stretch/>
        </p:blipFill>
        <p:spPr>
          <a:xfrm>
            <a:off x="791640" y="404640"/>
            <a:ext cx="2555640" cy="1084320"/>
          </a:xfrm>
          <a:prstGeom prst="rect">
            <a:avLst/>
          </a:prstGeom>
          <a:ln>
            <a:noFill/>
          </a:ln>
          <a:effectLst>
            <a:outerShdw algn="tl" blurRad="50800" dir="2700000" dist="76200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14" descr=""/>
          <p:cNvPicPr/>
          <p:nvPr/>
        </p:nvPicPr>
        <p:blipFill>
          <a:blip r:embed="rId5"/>
          <a:stretch/>
        </p:blipFill>
        <p:spPr>
          <a:xfrm>
            <a:off x="5904000" y="216360"/>
            <a:ext cx="2482560" cy="1339560"/>
          </a:xfrm>
          <a:prstGeom prst="rect">
            <a:avLst/>
          </a:prstGeom>
          <a:ln>
            <a:noFill/>
          </a:ln>
          <a:effectLst>
            <a:outerShdw algn="tl" blurRad="50800" dir="2700000" dist="76200" rotWithShape="0">
              <a:srgbClr val="000000">
                <a:alpha val="40000"/>
              </a:srgbClr>
            </a:outerShdw>
          </a:effectLst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rsg-info@soton.ac.uk" TargetMode="External"/><Relationship Id="rId2" Type="http://schemas.openxmlformats.org/officeDocument/2006/relationships/hyperlink" Target="mailto:rsg-info@soton.ac.uk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creativecommons.org/licenses/by-sa/4.0/deed.en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creativecommons.org/licenses/by-sa/2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14280" y="341640"/>
            <a:ext cx="83718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Software Carpentry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When you arrive…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33360" y="178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Please fill in the pre-assessment workshop survey if you haven’t already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https://goo.gl/ZnUs6X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Go to the shared Etherpad, follow the set up instructions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https://goo.gl/miobce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2947320" y="2864880"/>
            <a:ext cx="32486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 are we?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To help you learninate…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3" name="Table 3"/>
          <p:cNvGraphicFramePr/>
          <p:nvPr/>
        </p:nvGraphicFramePr>
        <p:xfrm>
          <a:off x="576000" y="1957680"/>
          <a:ext cx="8064000" cy="4521960"/>
        </p:xfrm>
        <a:graphic>
          <a:graphicData uri="http://schemas.openxmlformats.org/drawingml/2006/table">
            <a:tbl>
              <a:tblPr/>
              <a:tblGrid>
                <a:gridCol w="4031280"/>
                <a:gridCol w="4032720"/>
              </a:tblGrid>
              <a:tr h="45223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Helpers</a:t>
                      </a:r>
                      <a:endParaRPr b="0" lang="en-GB" sz="2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2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Craig Rafter</a:t>
                      </a:r>
                      <a:endParaRPr b="0" lang="en-GB" sz="2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Elena Vataga</a:t>
                      </a:r>
                      <a:endParaRPr b="0" lang="en-GB" sz="2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Alvaro Perez Diaz</a:t>
                      </a:r>
                      <a:endParaRPr b="0" lang="en-GB" sz="2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3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Instructors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Alice Harpole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James Graham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Sam Mangham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Tomás Muller-Bravo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Chris Cave Ayland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Steve Crouch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MS PGothic"/>
                        </a:rPr>
                        <a:t>John Robinson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Research Software 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33360" y="1476000"/>
            <a:ext cx="8352720" cy="47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We help to improve software developed by researchers at Southampton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5716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Provide skilled Research Software Engineers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5716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Software development skills training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5716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Led by Simon Hettrick &amp; John Robinson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  <a:hlinkClick r:id="rId1"/>
              </a:rPr>
              <a:t>rsg-info@</a:t>
            </a: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  <a:hlinkClick r:id="rId2"/>
              </a:rPr>
              <a:t>soton.ac.uk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 / @RSGSoton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http://rsg.soton.ac.uk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Software Sustainability Institute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33360" y="5661360"/>
            <a:ext cx="835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Cultivate world-class research with software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1"/>
          <a:stretch/>
        </p:blipFill>
        <p:spPr>
          <a:xfrm>
            <a:off x="1691640" y="1902240"/>
            <a:ext cx="5663520" cy="339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-360" y="-864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1159560" y="2864880"/>
            <a:ext cx="68238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What are we going to learn?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Automation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33360" y="1600200"/>
            <a:ext cx="47779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Bash Shell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Not just about learning commands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Learning just a few things can make a huge difference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5293800" y="1376640"/>
            <a:ext cx="3847680" cy="550584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5309640" y="6300720"/>
            <a:ext cx="3831480" cy="57672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16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Image Zen Wave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  <a:hlinkClick r:id="rId2"/>
              </a:rPr>
              <a:t>CC-BY-SA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Python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321720" y="1816200"/>
            <a:ext cx="55699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Beyond syntax…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How to build programs step-by-step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Comprehensive, reusable, testable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-16920" y="1371600"/>
            <a:ext cx="3112200" cy="553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-15480" y="6300720"/>
            <a:ext cx="3100680" cy="5767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16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Image Charles Kenny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  <a:hlinkClick r:id="rId2"/>
              </a:rPr>
              <a:t>CC-BY-SA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Version Control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300960" y="1676520"/>
            <a:ext cx="46339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Git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How has this code changed?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 made this change?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Which version of this code was used to generate this result?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It’s the 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reproducibility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, stupid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3" descr=""/>
          <p:cNvPicPr/>
          <p:nvPr/>
        </p:nvPicPr>
        <p:blipFill>
          <a:blip r:embed="rId1"/>
          <a:srcRect l="33485" t="0" r="17167" b="11310"/>
          <a:stretch/>
        </p:blipFill>
        <p:spPr>
          <a:xfrm>
            <a:off x="5077080" y="1927800"/>
            <a:ext cx="4066200" cy="43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Agenda Day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33360" y="1600200"/>
            <a:ext cx="8558280" cy="51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10:00-12:30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Automating tasks with the Bash shell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Alice  (Chris)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11:00-11:30 Break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12:30-13:30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13:30-16:00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Building programs with Python 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James (Steve)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14:30-15:00 Break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16:00-16:30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Wrap-up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Agenda Day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33360" y="1600200"/>
            <a:ext cx="8558280" cy="51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10:00-12:30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Building programs with Python II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Sam (Steve)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11:00-11:30 Break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12:30-13:30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13:30-16:00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Version control with Git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Tomás (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John)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14:30-15:00 Break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16:00-16:30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Wrap-up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33360" y="1700640"/>
            <a:ext cx="8450280" cy="47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Software Carpentry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Southampton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April 12-13 2018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Chris Cave-Ayland, Steve Crouch, James Graham, Alice Harpole, Sam Mangham, Tomás Muller-Bravo, John Robinson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080000" y="6336000"/>
            <a:ext cx="78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@SWCarpentry @RSGSoton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32000" y="6192000"/>
            <a:ext cx="504000" cy="5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4"/>
          <p:cNvSpPr/>
          <p:nvPr/>
        </p:nvSpPr>
        <p:spPr>
          <a:xfrm>
            <a:off x="2284560" y="2864880"/>
            <a:ext cx="45745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Some final words…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Code of Conduct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33360" y="1520640"/>
            <a:ext cx="835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http://software-carpentry.org/conduct/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4" descr=""/>
          <p:cNvPicPr/>
          <p:nvPr/>
        </p:nvPicPr>
        <p:blipFill>
          <a:blip r:embed="rId1"/>
          <a:srcRect l="0" t="15748" r="1452" b="13914"/>
          <a:stretch/>
        </p:blipFill>
        <p:spPr>
          <a:xfrm>
            <a:off x="1197720" y="2283840"/>
            <a:ext cx="6624000" cy="457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Need help?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0" y="5453640"/>
            <a:ext cx="9143280" cy="11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Say hi to your neighbours!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2375640" y="2025000"/>
            <a:ext cx="4391640" cy="286308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3995280" y="4550400"/>
            <a:ext cx="277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Cooper Black"/>
              </a:rPr>
              <a:t>John Wiechecki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Need help?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5453640"/>
            <a:ext cx="9143280" cy="11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Sticky notes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1582560" y="1809000"/>
            <a:ext cx="5978160" cy="311004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788000" y="4550400"/>
            <a:ext cx="277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Cooper Black"/>
              </a:rPr>
              <a:t>Michael Arrighi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Need help?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0" y="5193360"/>
            <a:ext cx="914328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Ask the group in Etherpad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https://goo.gl/miobce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2303640" y="1933200"/>
            <a:ext cx="4620960" cy="307548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4145760" y="4653000"/>
            <a:ext cx="277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oper Black"/>
                <a:ea typeface="Cooper Black"/>
              </a:rPr>
              <a:t>Benjamin Reay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4"/>
          <p:cNvSpPr/>
          <p:nvPr/>
        </p:nvSpPr>
        <p:spPr>
          <a:xfrm>
            <a:off x="2115720" y="440640"/>
            <a:ext cx="47876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That’s all from me…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1397160" y="1341720"/>
            <a:ext cx="6349320" cy="4152240"/>
          </a:xfrm>
          <a:prstGeom prst="rect">
            <a:avLst/>
          </a:prstGeom>
          <a:ln>
            <a:noFill/>
          </a:ln>
        </p:spPr>
      </p:pic>
      <p:sp>
        <p:nvSpPr>
          <p:cNvPr id="182" name="CustomShape 5"/>
          <p:cNvSpPr/>
          <p:nvPr/>
        </p:nvSpPr>
        <p:spPr>
          <a:xfrm>
            <a:off x="684360" y="5658480"/>
            <a:ext cx="77749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…</a:t>
            </a: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but for you, just the beginning!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314280" y="341640"/>
            <a:ext cx="83718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Software Carpentry Day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When you arrive…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33360" y="178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Please check you can do the following…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Open the Python interpreter from a terminal, as we did yesterday, and type...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	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$ python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And type at the &gt;&gt;&gt; prompt…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	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&gt;&gt;&gt; import numpy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	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&gt;&gt;&gt; import matplotlib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If you encounter any errors, please seek a helper to help you out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Housekeeping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No fire drills today!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Evacuation route: Leave room via rear exit, turn right, go downstairs.  Assemble in car park.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Toilets: Rear exit into corridor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Female → Left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Male → Right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"/>
          <p:cNvSpPr/>
          <p:nvPr/>
        </p:nvSpPr>
        <p:spPr>
          <a:xfrm>
            <a:off x="333360" y="1600200"/>
            <a:ext cx="8352720" cy="47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2384280" y="2864880"/>
            <a:ext cx="43747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 are we and why are we here?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Researchers who write software!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333360" y="2637000"/>
            <a:ext cx="8594280" cy="37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Whose main job isn’t producing code/software?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 writes software to support research?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Who would find it impractical or impossible to do their main job without writing software?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323640" y="1738800"/>
            <a:ext cx="859428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We should care about software!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Line 2"/>
          <p:cNvSpPr/>
          <p:nvPr/>
        </p:nvSpPr>
        <p:spPr>
          <a:xfrm>
            <a:off x="1844640" y="2027880"/>
            <a:ext cx="54727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3"/>
          <p:cNvSpPr/>
          <p:nvPr/>
        </p:nvSpPr>
        <p:spPr>
          <a:xfrm>
            <a:off x="1844640" y="2855880"/>
            <a:ext cx="54727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4"/>
          <p:cNvSpPr/>
          <p:nvPr/>
        </p:nvSpPr>
        <p:spPr>
          <a:xfrm>
            <a:off x="1844640" y="3683880"/>
            <a:ext cx="54727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5"/>
          <p:cNvSpPr/>
          <p:nvPr/>
        </p:nvSpPr>
        <p:spPr>
          <a:xfrm>
            <a:off x="1844640" y="4511880"/>
            <a:ext cx="54727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/>
          <p:cNvSpPr/>
          <p:nvPr/>
        </p:nvSpPr>
        <p:spPr>
          <a:xfrm>
            <a:off x="1844640" y="5340240"/>
            <a:ext cx="54727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/>
          <p:cNvSpPr/>
          <p:nvPr/>
        </p:nvSpPr>
        <p:spPr>
          <a:xfrm>
            <a:off x="791640" y="5150880"/>
            <a:ext cx="1016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0%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/>
          <p:cNvSpPr/>
          <p:nvPr/>
        </p:nvSpPr>
        <p:spPr>
          <a:xfrm>
            <a:off x="791640" y="3494880"/>
            <a:ext cx="1016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50%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791640" y="1838520"/>
            <a:ext cx="1016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100%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0"/>
          <p:cNvSpPr/>
          <p:nvPr/>
        </p:nvSpPr>
        <p:spPr>
          <a:xfrm>
            <a:off x="2097000" y="2260440"/>
            <a:ext cx="1367280" cy="3079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92%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11"/>
          <p:cNvSpPr/>
          <p:nvPr/>
        </p:nvSpPr>
        <p:spPr>
          <a:xfrm>
            <a:off x="1989000" y="5402880"/>
            <a:ext cx="15832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Use software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2"/>
          <p:cNvSpPr/>
          <p:nvPr/>
        </p:nvSpPr>
        <p:spPr>
          <a:xfrm>
            <a:off x="3876120" y="3062880"/>
            <a:ext cx="1367280" cy="22982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69%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3"/>
          <p:cNvSpPr/>
          <p:nvPr/>
        </p:nvSpPr>
        <p:spPr>
          <a:xfrm>
            <a:off x="3465000" y="5406480"/>
            <a:ext cx="20268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Fundamental to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/>
          <p:cNvSpPr/>
          <p:nvPr/>
        </p:nvSpPr>
        <p:spPr>
          <a:xfrm>
            <a:off x="5655600" y="3494880"/>
            <a:ext cx="1367280" cy="186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56%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5"/>
          <p:cNvSpPr/>
          <p:nvPr/>
        </p:nvSpPr>
        <p:spPr>
          <a:xfrm>
            <a:off x="5492520" y="5381640"/>
            <a:ext cx="16938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Develop own 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16"/>
          <p:cNvSpPr txBox="1"/>
          <p:nvPr/>
        </p:nvSpPr>
        <p:spPr>
          <a:xfrm>
            <a:off x="5760000" y="6391800"/>
            <a:ext cx="313884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Software Sustainability Institute Survey 2014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We should care about software!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570960" y="1728000"/>
            <a:ext cx="7997040" cy="3465000"/>
          </a:xfrm>
          <a:prstGeom prst="rect">
            <a:avLst/>
          </a:prstGeom>
          <a:ln>
            <a:noFill/>
          </a:ln>
        </p:spPr>
      </p:pic>
      <p:sp>
        <p:nvSpPr>
          <p:cNvPr id="119" name="TextShape 2"/>
          <p:cNvSpPr txBox="1"/>
          <p:nvPr/>
        </p:nvSpPr>
        <p:spPr>
          <a:xfrm>
            <a:off x="576000" y="5616000"/>
            <a:ext cx="80640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want to set you on the road to writing </a:t>
            </a:r>
            <a:r>
              <a:rPr b="0" lang="en-GB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Sustainable Software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We should care about software!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089800" y="2520000"/>
            <a:ext cx="4031640" cy="3024000"/>
          </a:xfrm>
          <a:prstGeom prst="rect">
            <a:avLst/>
          </a:prstGeom>
          <a:ln>
            <a:noFill/>
          </a:ln>
        </p:spPr>
      </p:pic>
      <p:sp>
        <p:nvSpPr>
          <p:cNvPr id="122" name="TextShape 2"/>
          <p:cNvSpPr txBox="1"/>
          <p:nvPr/>
        </p:nvSpPr>
        <p:spPr>
          <a:xfrm>
            <a:off x="1296000" y="1800000"/>
            <a:ext cx="7272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take-home message is: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864000" y="6120000"/>
            <a:ext cx="77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(This is the Software Sustainability Institute motto and I stole it)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4280" y="131760"/>
            <a:ext cx="68857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We should care about software!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240000" y="1728000"/>
            <a:ext cx="5328000" cy="41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Teaching researchers the computing skills they need to get more done in less time and with less pain”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27,000 + Researchers taught since 1998 in 35 Countries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Materials are freely reusable (CCA license) 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88000" y="3318840"/>
            <a:ext cx="2494800" cy="114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90759</TotalTime>
  <Application>LibreOffice/5.1.6.2$Linux_X86_64 LibreOffice_project/10m0$Build-2</Application>
  <Words>1390</Words>
  <Paragraphs>283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2012-08-09T11:11:09Z</dcterms:created>
  <dc:creator>Steve Crouch</dc:creator>
  <dc:description/>
  <dc:language>en-GB</dc:language>
  <cp:lastModifiedBy>zucc </cp:lastModifiedBy>
  <cp:lastPrinted>2018-04-11T21:45:34Z</cp:lastPrinted>
  <dcterms:modified xsi:type="dcterms:W3CDTF">2018-04-11T21:58:35Z</dcterms:modified>
  <cp:revision>1586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